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4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85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294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7" r:id="rId42"/>
    <p:sldId id="278" r:id="rId43"/>
    <p:sldId id="279" r:id="rId44"/>
    <p:sldId id="280" r:id="rId45"/>
    <p:sldId id="283" r:id="rId46"/>
    <p:sldId id="284" r:id="rId47"/>
  </p:sldIdLst>
  <p:sldSz cx="12193588" cy="6858000"/>
  <p:notesSz cx="7559675" cy="10691813"/>
  <p:custDataLst>
    <p:tags r:id="rId5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  <p14:sldId id="296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Weitere Folien" id="{DB60F583-B12D-4121-8BAE-4EFC26CACC81}">
          <p14:sldIdLst>
            <p14:sldId id="268"/>
            <p14:sldId id="269"/>
            <p14:sldId id="270"/>
            <p14:sldId id="277"/>
            <p14:sldId id="278"/>
            <p14:sldId id="279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748"/>
    <a:srgbClr val="660E7A"/>
    <a:srgbClr val="010180"/>
    <a:srgbClr val="85850C"/>
    <a:srgbClr val="000000"/>
    <a:srgbClr val="3C3C3C"/>
    <a:srgbClr val="A08570"/>
    <a:srgbClr val="E4E3DF"/>
    <a:srgbClr val="48323E"/>
    <a:srgbClr val="D3C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 autoAdjust="0"/>
    <p:restoredTop sz="94660"/>
  </p:normalViewPr>
  <p:slideViewPr>
    <p:cSldViewPr snapToGrid="0" snapToObjects="1" showGuides="1">
      <p:cViewPr varScale="1">
        <p:scale>
          <a:sx n="104" d="100"/>
          <a:sy n="104" d="100"/>
        </p:scale>
        <p:origin x="744" y="-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‹Nr.›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9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https://unsplash.com/photos/Oal07Ai4oTk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1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99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68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https://unsplash.com/photos/jbywvpa9vH8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C164411-04B2-4615-9FCF-D4F73F357C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0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4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7862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3" name="Bildplatzhalter 5">
            <a:extLst>
              <a:ext uri="{FF2B5EF4-FFF2-40B4-BE49-F238E27FC236}">
                <a16:creationId xmlns:a16="http://schemas.microsoft.com/office/drawing/2014/main" id="{EC02C137-EF2A-4A7F-B93D-236E35730E4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23965"/>
            <a:ext cx="12193588" cy="2740786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ggf</a:t>
            </a:r>
            <a:r>
              <a:rPr lang="en-GB" dirty="0"/>
              <a:t>. </a:t>
            </a:r>
            <a:r>
              <a:rPr lang="en-GB" dirty="0" err="1"/>
              <a:t>löschen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3964785"/>
            <a:ext cx="12465438" cy="3079164"/>
            <a:chOff x="-105798" y="3964785"/>
            <a:chExt cx="12465438" cy="3079164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3964785"/>
              <a:ext cx="1023623" cy="126581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5252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8A3E5293-193E-4B93-B263-4B5F18B646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400720" cy="5634037"/>
          </a:xfrm>
          <a:solidFill>
            <a:schemeClr val="accent2">
              <a:alpha val="76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2526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1246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B4E6DFDD-3D97-4EC1-BAC1-AFC3E87A1A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23963"/>
            <a:ext cx="12193588" cy="5634037"/>
          </a:xfrm>
          <a:solidFill>
            <a:schemeClr val="accent2">
              <a:alpha val="2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Bildplatzhalter</a:t>
            </a:r>
            <a:r>
              <a:rPr lang="en-GB" dirty="0"/>
              <a:t> – </a:t>
            </a:r>
            <a:r>
              <a:rPr lang="en-GB" dirty="0" err="1"/>
              <a:t>Neues</a:t>
            </a:r>
            <a:r>
              <a:rPr lang="en-GB" dirty="0"/>
              <a:t> 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,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löschen</a:t>
            </a:r>
            <a:r>
              <a:rPr lang="en-GB" dirty="0"/>
              <a:t> falls </a:t>
            </a:r>
            <a:r>
              <a:rPr lang="en-GB" dirty="0" err="1"/>
              <a:t>festes</a:t>
            </a:r>
            <a:r>
              <a:rPr lang="en-GB" dirty="0"/>
              <a:t> </a:t>
            </a:r>
            <a:r>
              <a:rPr lang="en-GB" dirty="0" err="1"/>
              <a:t>Hintergrundbild</a:t>
            </a:r>
            <a:r>
              <a:rPr lang="en-GB" dirty="0"/>
              <a:t> </a:t>
            </a:r>
            <a:r>
              <a:rPr lang="en-GB" dirty="0" err="1"/>
              <a:t>gewünscht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mit Störer -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e mit Störer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9" r:id="rId4"/>
    <p:sldLayoutId id="2147483660" r:id="rId5"/>
    <p:sldLayoutId id="2147483661" r:id="rId6"/>
    <p:sldLayoutId id="2147483658" r:id="rId7"/>
    <p:sldLayoutId id="2147483663" r:id="rId8"/>
    <p:sldLayoutId id="2147483662" r:id="rId9"/>
    <p:sldLayoutId id="2147483664" r:id="rId10"/>
    <p:sldLayoutId id="2147483665" r:id="rId11"/>
    <p:sldLayoutId id="2147483666" r:id="rId12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jp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hyperlink" Target="https://github.com/emilybache/GildedRose-Refactoring-Kata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8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Working </a:t>
            </a:r>
            <a:r>
              <a:rPr lang="de-DE" kern="0" dirty="0" err="1">
                <a:solidFill>
                  <a:schemeClr val="bg1"/>
                </a:solidFill>
              </a:rPr>
              <a:t>with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legacy</a:t>
            </a:r>
            <a:r>
              <a:rPr lang="de-DE" kern="0" dirty="0">
                <a:solidFill>
                  <a:schemeClr val="bg1"/>
                </a:solidFill>
              </a:rPr>
              <a:t> code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Erkennen, Sicherheitsnetz einbauen, und Verbessern</a:t>
            </a:r>
          </a:p>
        </p:txBody>
      </p:sp>
    </p:spTree>
    <p:extLst>
      <p:ext uri="{BB962C8B-B14F-4D97-AF65-F5344CB8AC3E}">
        <p14:creationId xmlns:p14="http://schemas.microsoft.com/office/powerpoint/2010/main" val="146874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Keypoints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Jede Änderung braucht ein Sicherheitsnetz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der Qualität und </a:t>
            </a:r>
            <a:r>
              <a:rPr lang="de-DE" dirty="0" err="1"/>
              <a:t>Zuverlässlichkeit</a:t>
            </a:r>
            <a:r>
              <a:rPr lang="de-DE" dirty="0"/>
              <a:t> des Sicherheitsnetz wächst die Fähigkeit tiefgreifende Veränderungen zum Bessern zu machen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Mit einem guten Sicherheitsnetz, sind Änderungen und Auslieferung mit vertretbaren Risiko im vollen Umfang jederzeit möglich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692358"/>
          </a:xfrm>
        </p:spPr>
        <p:txBody>
          <a:bodyPr/>
          <a:lstStyle/>
          <a:p>
            <a:pPr lvl="0"/>
            <a:r>
              <a:rPr lang="en-US" dirty="0"/>
              <a:t>Golden Master</a:t>
            </a:r>
          </a:p>
          <a:p>
            <a:pPr lvl="0"/>
            <a:r>
              <a:rPr lang="en-US" dirty="0"/>
              <a:t>Seam</a:t>
            </a:r>
          </a:p>
          <a:p>
            <a:pPr lvl="0"/>
            <a:r>
              <a:rPr lang="en-US" dirty="0"/>
              <a:t>Unit Test</a:t>
            </a:r>
          </a:p>
          <a:p>
            <a:pPr lvl="0"/>
            <a:r>
              <a:rPr lang="en-US" dirty="0"/>
              <a:t>Continuous Development Practice</a:t>
            </a:r>
          </a:p>
          <a:p>
            <a:pPr lvl="0"/>
            <a:r>
              <a:rPr lang="en-US" dirty="0"/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254778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123658"/>
          </a:xfrm>
        </p:spPr>
        <p:txBody>
          <a:bodyPr/>
          <a:lstStyle/>
          <a:p>
            <a:pPr lvl="0"/>
            <a:r>
              <a:rPr lang="de-DE" sz="13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33287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Long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Lange Methoden „wissen“ nicht was sie tun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Die Kohäsion innerhalb der Methode fehlt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Weil eine lange Methode „viel“ macht, ist es schwierige diese Methode korrekt aufzurufen und mit Fehlerfällen umzugehen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1915222"/>
          </a:xfrm>
        </p:spPr>
        <p:txBody>
          <a:bodyPr/>
          <a:lstStyle/>
          <a:p>
            <a:pPr lvl="0"/>
            <a:r>
              <a:rPr lang="de-DE" dirty="0"/>
              <a:t>Finde kohäsive Abschnitte in langen Methoden</a:t>
            </a:r>
          </a:p>
          <a:p>
            <a:pPr lvl="0"/>
            <a:r>
              <a:rPr lang="de-DE" dirty="0"/>
              <a:t>Benenne eine Methode passend zu dem was sie macht</a:t>
            </a:r>
          </a:p>
        </p:txBody>
      </p:sp>
    </p:spTree>
    <p:extLst>
      <p:ext uri="{BB962C8B-B14F-4D97-AF65-F5344CB8AC3E}">
        <p14:creationId xmlns:p14="http://schemas.microsoft.com/office/powerpoint/2010/main" val="274475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refactoring</a:t>
            </a:r>
            <a:r>
              <a:rPr lang="de-DE" dirty="0"/>
              <a:t>: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Beim Aufräumen innerhalb einer Methode wird ein kohäsive Teilabschnitt gefunden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Extrahiere diesen in eine eigene Methode oder Klasse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Bringe sinnvolle Fehlerbehandlung in die Methode ein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Ggf. müssen Codezeilen nur sortiert werden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358934"/>
          </a:xfrm>
        </p:spPr>
        <p:txBody>
          <a:bodyPr/>
          <a:lstStyle/>
          <a:p>
            <a:pPr lvl="0"/>
            <a:r>
              <a:rPr lang="de-DE" dirty="0"/>
              <a:t>Sortiere zusammenhänge Code Zeilen nahe zusammen</a:t>
            </a:r>
          </a:p>
          <a:p>
            <a:pPr lvl="0"/>
            <a:r>
              <a:rPr lang="de-DE" dirty="0"/>
              <a:t>Erkenne zusammenhänge Zeilen</a:t>
            </a:r>
          </a:p>
          <a:p>
            <a:pPr lvl="0"/>
            <a:r>
              <a:rPr lang="de-DE" dirty="0"/>
              <a:t>Extrahiere diese Zeilen in eine neue Methode</a:t>
            </a:r>
          </a:p>
        </p:txBody>
      </p:sp>
    </p:spTree>
    <p:extLst>
      <p:ext uri="{BB962C8B-B14F-4D97-AF65-F5344CB8AC3E}">
        <p14:creationId xmlns:p14="http://schemas.microsoft.com/office/powerpoint/2010/main" val="77055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</p:spTree>
    <p:extLst>
      <p:ext uri="{BB962C8B-B14F-4D97-AF65-F5344CB8AC3E}">
        <p14:creationId xmlns:p14="http://schemas.microsoft.com/office/powerpoint/2010/main" val="141015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Pattern: Extract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/>
              <a:t>Gibt es einen Ansammlung von Methoden, die eng miteinander in der Klasse arbeiten, aber mit vielen anderen Methoden in der Klasse nicht </a:t>
            </a:r>
            <a:r>
              <a:rPr lang="de-DE" dirty="0">
                <a:sym typeface="Wingdings" panose="05000000000000000000" pitchFamily="2" charset="2"/>
              </a:rPr>
              <a:t> überlege, ob diese Methoden in ein eigene Klasse extrahiert werden können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Die neue Klasse kann unabhängige Zustände und Lebenszyklen haben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Das Verhalten kann durch gezieltes Testen der Klasse gesichert und ausgetauscht werden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635933"/>
          </a:xfrm>
        </p:spPr>
        <p:txBody>
          <a:bodyPr/>
          <a:lstStyle/>
          <a:p>
            <a:pPr lvl="0"/>
            <a:r>
              <a:rPr lang="de-DE" dirty="0"/>
              <a:t>Methoden, die in enger Kollaboration arbeiten</a:t>
            </a:r>
          </a:p>
          <a:p>
            <a:pPr lvl="0"/>
            <a:r>
              <a:rPr lang="de-DE" dirty="0"/>
              <a:t>Zustände, die nur für diese und zwischen diesen Methoden sinn ergeben</a:t>
            </a:r>
          </a:p>
          <a:p>
            <a:pPr lvl="0"/>
            <a:r>
              <a:rPr lang="de-DE" dirty="0"/>
              <a:t>Vereinfacht testen und austauschen von Verhalten</a:t>
            </a:r>
          </a:p>
        </p:txBody>
      </p:sp>
    </p:spTree>
    <p:extLst>
      <p:ext uri="{BB962C8B-B14F-4D97-AF65-F5344CB8AC3E}">
        <p14:creationId xmlns:p14="http://schemas.microsoft.com/office/powerpoint/2010/main" val="233100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Extract Classes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7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7DD1EB-574E-4D51-ACA6-9BAFEE6613C8}"/>
              </a:ext>
            </a:extLst>
          </p:cNvPr>
          <p:cNvSpPr txBox="1"/>
          <p:nvPr/>
        </p:nvSpPr>
        <p:spPr>
          <a:xfrm>
            <a:off x="3156527" y="3108144"/>
            <a:ext cx="631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Cypress/6.9.1/Cypress/resources/app/packages/server/lib/util/ensure-url.js</a:t>
            </a:r>
          </a:p>
        </p:txBody>
      </p:sp>
    </p:spTree>
    <p:extLst>
      <p:ext uri="{BB962C8B-B14F-4D97-AF65-F5344CB8AC3E}">
        <p14:creationId xmlns:p14="http://schemas.microsoft.com/office/powerpoint/2010/main" val="63510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2" b="15262"/>
          <a:stretch/>
        </p:blipFill>
        <p:spPr>
          <a:xfrm>
            <a:off x="0" y="1223963"/>
            <a:ext cx="12193588" cy="5634037"/>
          </a:xfrm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555309"/>
            <a:ext cx="8602662" cy="2708434"/>
          </a:xfrm>
        </p:spPr>
        <p:txBody>
          <a:bodyPr/>
          <a:lstStyle/>
          <a:p>
            <a:pPr lvl="0"/>
            <a:r>
              <a:rPr lang="de-DE" sz="8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Coverage</a:t>
            </a:r>
          </a:p>
        </p:txBody>
      </p:sp>
    </p:spTree>
    <p:extLst>
      <p:ext uri="{BB962C8B-B14F-4D97-AF65-F5344CB8AC3E}">
        <p14:creationId xmlns:p14="http://schemas.microsoft.com/office/powerpoint/2010/main" val="3673834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sind Code </a:t>
            </a:r>
            <a:r>
              <a:rPr lang="de-DE" dirty="0" err="1">
                <a:solidFill>
                  <a:schemeClr val="accent6"/>
                </a:solidFill>
              </a:rPr>
              <a:t>Covage</a:t>
            </a:r>
            <a:r>
              <a:rPr lang="de-DE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 „</a:t>
            </a:r>
            <a:r>
              <a:rPr lang="de-DE" b="1" dirty="0" err="1">
                <a:solidFill>
                  <a:schemeClr val="accent6"/>
                </a:solidFill>
              </a:rPr>
              <a:t>seam</a:t>
            </a:r>
            <a:r>
              <a:rPr lang="de-DE" dirty="0"/>
              <a:t>“ ist eine Nahtstelle, die aufgetrennt werden kann.</a:t>
            </a:r>
          </a:p>
          <a:p>
            <a:pPr lvl="0"/>
            <a:r>
              <a:rPr lang="de-DE" dirty="0"/>
              <a:t>Im Code ist sind es Stellen, um z.B. Informationen abzugreifen oder ein besonderes Verhalten einzuführen.</a:t>
            </a:r>
          </a:p>
          <a:p>
            <a:pPr lvl="0"/>
            <a:r>
              <a:rPr lang="de-DE" dirty="0"/>
              <a:t>Häufig bei Golden Master müssen wir non-invasive Codeänderungen einführen, damit wir an interessante Informationen kommen.</a:t>
            </a:r>
          </a:p>
          <a:p>
            <a:pPr lvl="0"/>
            <a:r>
              <a:rPr lang="de-DE" dirty="0"/>
              <a:t>Speziell in komplexen Fällen führen wir </a:t>
            </a:r>
            <a:r>
              <a:rPr lang="de-DE" dirty="0" err="1"/>
              <a:t>seams</a:t>
            </a:r>
            <a:r>
              <a:rPr lang="de-DE" dirty="0"/>
              <a:t> ein, damit wir einen besseren Golden Master erstellen können. </a:t>
            </a:r>
            <a:r>
              <a:rPr lang="de-DE" b="1" dirty="0">
                <a:solidFill>
                  <a:schemeClr val="accent6"/>
                </a:solidFill>
              </a:rPr>
              <a:t>Später dienen diese </a:t>
            </a:r>
            <a:r>
              <a:rPr lang="de-DE" b="1" dirty="0" err="1">
                <a:solidFill>
                  <a:schemeClr val="accent6"/>
                </a:solidFill>
              </a:rPr>
              <a:t>seams</a:t>
            </a:r>
            <a:r>
              <a:rPr lang="de-DE" b="1" dirty="0">
                <a:solidFill>
                  <a:schemeClr val="accent6"/>
                </a:solidFill>
              </a:rPr>
              <a:t> als Ausgangspunkt um das Software Design zu verbessern</a:t>
            </a:r>
            <a:r>
              <a:rPr lang="de-DE" dirty="0"/>
              <a:t>.</a:t>
            </a:r>
            <a:endParaRPr lang="de-DE" b="1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9F7F832-716C-4076-825E-A5C50511082D}"/>
              </a:ext>
            </a:extLst>
          </p:cNvPr>
          <p:cNvSpPr/>
          <p:nvPr/>
        </p:nvSpPr>
        <p:spPr>
          <a:xfrm>
            <a:off x="7592291" y="1403927"/>
            <a:ext cx="4137891" cy="153323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8838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7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nutze</a:t>
            </a:r>
            <a:r>
              <a:rPr lang="en-US" dirty="0">
                <a:solidFill>
                  <a:schemeClr val="tx1"/>
                </a:solidFill>
              </a:rPr>
              <a:t> die IDE”, was </a:t>
            </a:r>
            <a:r>
              <a:rPr lang="en-US" dirty="0" err="1">
                <a:solidFill>
                  <a:schemeClr val="tx1"/>
                </a:solidFill>
              </a:rPr>
              <a:t>siehst</a:t>
            </a:r>
            <a:r>
              <a:rPr lang="en-US" dirty="0">
                <a:solidFill>
                  <a:schemeClr val="tx1"/>
                </a:solidFill>
              </a:rPr>
              <a:t> du?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7DD1EB-574E-4D51-ACA6-9BAFEE6613C8}"/>
              </a:ext>
            </a:extLst>
          </p:cNvPr>
          <p:cNvSpPr txBox="1"/>
          <p:nvPr/>
        </p:nvSpPr>
        <p:spPr>
          <a:xfrm>
            <a:off x="3156527" y="3108144"/>
            <a:ext cx="631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Cypress/6.9.1/Cypress/resources/app/packages/server/lib/util/ensure-url.js</a:t>
            </a:r>
          </a:p>
        </p:txBody>
      </p:sp>
    </p:spTree>
    <p:extLst>
      <p:ext uri="{BB962C8B-B14F-4D97-AF65-F5344CB8AC3E}">
        <p14:creationId xmlns:p14="http://schemas.microsoft.com/office/powerpoint/2010/main" val="293707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5583318-BDA7-4F3B-8FE0-B702F19273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69441"/>
          </a:xfrm>
        </p:spPr>
        <p:txBody>
          <a:bodyPr/>
          <a:lstStyle/>
          <a:p>
            <a:pPr lvl="0"/>
            <a:r>
              <a:rPr lang="de-DE" dirty="0"/>
              <a:t>Was brauche ich damit ich code verbessern kann?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Denke zurück als du in einem Code eine Erweiterung implementieren solltest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erleichtert?</a:t>
            </a:r>
          </a:p>
          <a:p>
            <a:pPr marL="465138" lvl="1" indent="-285750">
              <a:buFont typeface="Arial" panose="020B0604020202020204" pitchFamily="34" charset="0"/>
              <a:buChar char="•"/>
            </a:pPr>
            <a:r>
              <a:rPr lang="de-DE" dirty="0"/>
              <a:t>Was hat die Aufgabe erschwert?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Sprich mit deinem Partner über diese konkrete Situation</a:t>
            </a:r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0DD05E0-6FB6-4F38-83F1-B93B4318955B}"/>
              </a:ext>
            </a:extLst>
          </p:cNvPr>
          <p:cNvSpPr/>
          <p:nvPr/>
        </p:nvSpPr>
        <p:spPr>
          <a:xfrm>
            <a:off x="8811490" y="286328"/>
            <a:ext cx="3179965" cy="64654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Übung: Pair-Share</a:t>
            </a:r>
          </a:p>
        </p:txBody>
      </p:sp>
    </p:spTree>
    <p:extLst>
      <p:ext uri="{BB962C8B-B14F-4D97-AF65-F5344CB8AC3E}">
        <p14:creationId xmlns:p14="http://schemas.microsoft.com/office/powerpoint/2010/main" val="157057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Schreibe einen Unittest mithilfe von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287744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7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nimm</a:t>
            </a:r>
            <a:r>
              <a:rPr lang="en-US" dirty="0">
                <a:solidFill>
                  <a:schemeClr val="tx1"/>
                </a:solidFill>
              </a:rPr>
              <a:t> die </a:t>
            </a:r>
            <a:r>
              <a:rPr lang="en-US" dirty="0" err="1">
                <a:solidFill>
                  <a:schemeClr val="tx1"/>
                </a:solidFill>
              </a:rPr>
              <a:t>tiefste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7DD1EB-574E-4D51-ACA6-9BAFEE6613C8}"/>
              </a:ext>
            </a:extLst>
          </p:cNvPr>
          <p:cNvSpPr txBox="1"/>
          <p:nvPr/>
        </p:nvSpPr>
        <p:spPr>
          <a:xfrm>
            <a:off x="3156527" y="3108144"/>
            <a:ext cx="631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Cypress/6.9.1/Cypress/resources/app/packages/server/lib/util/ensure-url.js</a:t>
            </a:r>
          </a:p>
        </p:txBody>
      </p:sp>
    </p:spTree>
    <p:extLst>
      <p:ext uri="{BB962C8B-B14F-4D97-AF65-F5344CB8AC3E}">
        <p14:creationId xmlns:p14="http://schemas.microsoft.com/office/powerpoint/2010/main" val="3824500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Vorteile und Vorteile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55D0249-E9E2-4486-8574-2EE089713B80}"/>
              </a:ext>
            </a:extLst>
          </p:cNvPr>
          <p:cNvSpPr/>
          <p:nvPr/>
        </p:nvSpPr>
        <p:spPr>
          <a:xfrm>
            <a:off x="7592291" y="1403927"/>
            <a:ext cx="4137891" cy="153323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TODO: </a:t>
            </a:r>
            <a:r>
              <a:rPr lang="en-US" dirty="0" err="1">
                <a:solidFill>
                  <a:schemeClr val="tx1"/>
                </a:solidFill>
              </a:rPr>
              <a:t>tiefste</a:t>
            </a:r>
            <a:r>
              <a:rPr lang="en-US" dirty="0">
                <a:solidFill>
                  <a:schemeClr val="tx1"/>
                </a:solidFill>
              </a:rPr>
              <a:t> Ebene </a:t>
            </a:r>
            <a:r>
              <a:rPr lang="en-US" dirty="0" err="1">
                <a:solidFill>
                  <a:schemeClr val="tx1"/>
                </a:solidFill>
              </a:rPr>
              <a:t>zuerst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covern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erfahren</a:t>
            </a:r>
            <a:r>
              <a:rPr lang="en-US" dirty="0">
                <a:solidFill>
                  <a:schemeClr val="tx1"/>
                </a:solidFill>
              </a:rPr>
              <a:t> was </a:t>
            </a:r>
            <a:r>
              <a:rPr lang="en-US" dirty="0" err="1">
                <a:solidFill>
                  <a:schemeClr val="tx1"/>
                </a:solidFill>
              </a:rPr>
              <a:t>diese</a:t>
            </a:r>
            <a:r>
              <a:rPr lang="en-US" dirty="0">
                <a:solidFill>
                  <a:schemeClr val="tx1"/>
                </a:solidFill>
              </a:rPr>
              <a:t> Ebene </a:t>
            </a:r>
            <a:r>
              <a:rPr lang="en-US" dirty="0" err="1">
                <a:solidFill>
                  <a:schemeClr val="tx1"/>
                </a:solidFill>
              </a:rPr>
              <a:t>macht</a:t>
            </a:r>
            <a:r>
              <a:rPr lang="en-US" dirty="0">
                <a:solidFill>
                  <a:schemeClr val="tx1"/>
                </a:solidFill>
              </a:rPr>
              <a:t>, code </a:t>
            </a:r>
            <a:r>
              <a:rPr lang="en-US" dirty="0" err="1">
                <a:solidFill>
                  <a:schemeClr val="tx1"/>
                </a:solidFill>
              </a:rPr>
              <a:t>extrahieren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oder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reduzieren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youtube</a:t>
            </a:r>
            <a:r>
              <a:rPr lang="en-US" dirty="0">
                <a:solidFill>
                  <a:schemeClr val="tx1"/>
                </a:solidFill>
              </a:rPr>
              <a:t>-code und Link </a:t>
            </a:r>
            <a:r>
              <a:rPr lang="en-US" dirty="0" err="1">
                <a:solidFill>
                  <a:schemeClr val="tx1"/>
                </a:solidFill>
              </a:rPr>
              <a:t>hinzufügen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9413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Refactoring</a:t>
            </a:r>
            <a:r>
              <a:rPr lang="de-DE" dirty="0"/>
              <a:t> geleitet durch Code Coverage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287748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6"/>
            <a:ext cx="2650836" cy="179185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n-US" dirty="0" err="1">
                <a:solidFill>
                  <a:schemeClr val="tx1"/>
                </a:solidFill>
              </a:rPr>
              <a:t>nutze</a:t>
            </a:r>
            <a:r>
              <a:rPr lang="en-US" dirty="0">
                <a:solidFill>
                  <a:schemeClr val="tx1"/>
                </a:solidFill>
              </a:rPr>
              <a:t> die IDE”, was </a:t>
            </a:r>
            <a:r>
              <a:rPr lang="en-US" dirty="0" err="1">
                <a:solidFill>
                  <a:schemeClr val="tx1"/>
                </a:solidFill>
              </a:rPr>
              <a:t>siehst</a:t>
            </a:r>
            <a:r>
              <a:rPr lang="en-US" dirty="0">
                <a:solidFill>
                  <a:schemeClr val="tx1"/>
                </a:solidFill>
              </a:rPr>
              <a:t> du?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1-2h? Wie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unterteilen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7DD1EB-574E-4D51-ACA6-9BAFEE6613C8}"/>
              </a:ext>
            </a:extLst>
          </p:cNvPr>
          <p:cNvSpPr txBox="1"/>
          <p:nvPr/>
        </p:nvSpPr>
        <p:spPr>
          <a:xfrm>
            <a:off x="3156527" y="3108144"/>
            <a:ext cx="631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Cypress/6.9.1/Cypress/resources/app/packages/server/lib/util/ensure-url.js</a:t>
            </a:r>
          </a:p>
        </p:txBody>
      </p:sp>
    </p:spTree>
    <p:extLst>
      <p:ext uri="{BB962C8B-B14F-4D97-AF65-F5344CB8AC3E}">
        <p14:creationId xmlns:p14="http://schemas.microsoft.com/office/powerpoint/2010/main" val="3211339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2555309"/>
            <a:ext cx="9988117" cy="4247317"/>
          </a:xfrm>
        </p:spPr>
        <p:txBody>
          <a:bodyPr/>
          <a:lstStyle/>
          <a:p>
            <a:pPr lvl="0"/>
            <a:r>
              <a:rPr lang="de-DE" sz="13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Pattern 2</a:t>
            </a:r>
          </a:p>
        </p:txBody>
      </p:sp>
    </p:spTree>
    <p:extLst>
      <p:ext uri="{BB962C8B-B14F-4D97-AF65-F5344CB8AC3E}">
        <p14:creationId xmlns:p14="http://schemas.microsoft.com/office/powerpoint/2010/main" val="207598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8CD36E-B94E-4C4C-A5D2-38088A0D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0" name="Bildplatzhalter 9" descr="Ein Bild, das Platz enthält.&#10;&#10;Automatisch generierte Beschreibung">
            <a:extLst>
              <a:ext uri="{FF2B5EF4-FFF2-40B4-BE49-F238E27FC236}">
                <a16:creationId xmlns:a16="http://schemas.microsoft.com/office/drawing/2014/main" id="{4B435463-7AA7-41E3-9CA5-94F57730C8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7" b="19197"/>
          <a:stretch>
            <a:fillRect/>
          </a:stretch>
        </p:blipFill>
        <p:spPr>
          <a:solidFill>
            <a:schemeClr val="accent2">
              <a:alpha val="32000"/>
            </a:schemeClr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7" y="2555309"/>
            <a:ext cx="9988117" cy="3539430"/>
          </a:xfrm>
        </p:spPr>
        <p:txBody>
          <a:bodyPr/>
          <a:lstStyle/>
          <a:p>
            <a:pPr lvl="0"/>
            <a:r>
              <a:rPr lang="de-DE" sz="115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Alles Zusammen</a:t>
            </a:r>
          </a:p>
        </p:txBody>
      </p:sp>
    </p:spTree>
    <p:extLst>
      <p:ext uri="{BB962C8B-B14F-4D97-AF65-F5344CB8AC3E}">
        <p14:creationId xmlns:p14="http://schemas.microsoft.com/office/powerpoint/2010/main" val="296287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Rose #1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BuildSeamsInto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08DC56-3949-4A7A-8EE7-483E4CD22F89}"/>
              </a:ext>
            </a:extLst>
          </p:cNvPr>
          <p:cNvSpPr txBox="1">
            <a:spLocks/>
          </p:cNvSpPr>
          <p:nvPr/>
        </p:nvSpPr>
        <p:spPr>
          <a:xfrm>
            <a:off x="6723121" y="2876355"/>
            <a:ext cx="5149056" cy="3095625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Suche zusammenhänge Codezeilen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Versuche diese mit der IDE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Sortiere Codezeilen neue und versuche erneut eine Methode zu extrahieren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dirty="0"/>
              <a:t>Was fällt Euch auf?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0702ED-4534-4A17-9901-F24A472DE1B7}"/>
              </a:ext>
            </a:extLst>
          </p:cNvPr>
          <p:cNvSpPr/>
          <p:nvPr/>
        </p:nvSpPr>
        <p:spPr>
          <a:xfrm>
            <a:off x="2336800" y="4248727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TODO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Code, </a:t>
            </a:r>
            <a:r>
              <a:rPr lang="en-US" dirty="0" err="1">
                <a:solidFill>
                  <a:schemeClr val="tx1"/>
                </a:solidFill>
              </a:rPr>
              <a:t>Anleitung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Stückweise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übungen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für</a:t>
            </a:r>
            <a:r>
              <a:rPr lang="en-US" dirty="0">
                <a:solidFill>
                  <a:schemeClr val="tx1"/>
                </a:solidFill>
              </a:rPr>
              <a:t> refactoring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97DD1EB-574E-4D51-ACA6-9BAFEE6613C8}"/>
              </a:ext>
            </a:extLst>
          </p:cNvPr>
          <p:cNvSpPr txBox="1"/>
          <p:nvPr/>
        </p:nvSpPr>
        <p:spPr>
          <a:xfrm>
            <a:off x="3156527" y="3108144"/>
            <a:ext cx="6313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Cypress/6.9.1/Cypress/resources/app/packages/server/lib/util/ensure-url.js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BE1D335-6E05-4B6F-8D2D-DF6F926606A9}"/>
              </a:ext>
            </a:extLst>
          </p:cNvPr>
          <p:cNvSpPr/>
          <p:nvPr/>
        </p:nvSpPr>
        <p:spPr>
          <a:xfrm>
            <a:off x="7403119" y="4558146"/>
            <a:ext cx="2650836" cy="127461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linkClick r:id="rId6"/>
              </a:rPr>
              <a:t>https://github.com/emilybache/GildedRose-Refactoring-Kata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859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974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/>
              <a:t>TITEL HEADLINE VERSAL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779566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1368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 Abgeschieden wohnen sie in Buchstabhausen an der Küste des Semantik. </a:t>
            </a:r>
            <a:br>
              <a:rPr lang="de-DE" dirty="0"/>
            </a:br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/>
              <a:t>Abgeschieden wohnen sie in Buchstabhausen an der Küste des Semantik, </a:t>
            </a:r>
            <a:br>
              <a:rPr lang="de-DE" dirty="0"/>
            </a:br>
            <a:r>
              <a:rPr lang="de-DE" dirty="0"/>
              <a:t>eines großen Sprachozeans. 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FOLIE MIT ZWEI HEADLINES.</a:t>
            </a:r>
          </a:p>
        </p:txBody>
      </p:sp>
    </p:spTree>
    <p:extLst>
      <p:ext uri="{BB962C8B-B14F-4D97-AF65-F5344CB8AC3E}">
        <p14:creationId xmlns:p14="http://schemas.microsoft.com/office/powerpoint/2010/main" val="665538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8084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288296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Sicherheitsnetz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Fähigkeit Veränderungen durchzuführen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Ein Sicherheitsnetz verbessert die Beurteilungsfähigkeit ob etwas besser oder schlechter geworden ist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/>
              <a:t>Wie muss ein Sicherheitsnetz aussehen, welches bei Legacy Code „Sicherheit“ bieten kann?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3E9BF4-A97E-4F38-9EB1-603EC0FE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de-DE" dirty="0"/>
              <a:t>Sicherheitsnetz in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Unit-test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259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64E09B1-E192-4AD1-9AD7-E17913C547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chemeClr val="accent2">
              <a:alpha val="32000"/>
            </a:schemeClr>
          </a:solid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 UND HEADLINE</a:t>
            </a:r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1350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WICHTIGEM KASTEN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Blindtexte: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2415359"/>
          </a:xfrm>
        </p:spPr>
        <p:txBody>
          <a:bodyPr/>
          <a:lstStyle/>
          <a:p>
            <a:pPr lvl="0"/>
            <a:r>
              <a:rPr lang="de-DE" dirty="0"/>
              <a:t>Weit vorne</a:t>
            </a:r>
          </a:p>
          <a:p>
            <a:pPr lvl="0"/>
            <a:r>
              <a:rPr lang="de-DE" dirty="0"/>
              <a:t>die Wortberge</a:t>
            </a:r>
          </a:p>
          <a:p>
            <a:pPr lvl="0"/>
            <a:r>
              <a:rPr lang="de-DE" dirty="0"/>
              <a:t>in alle Länder</a:t>
            </a:r>
          </a:p>
          <a:p>
            <a:pPr lvl="0"/>
            <a:r>
              <a:rPr lang="de-DE" dirty="0"/>
              <a:t>purzeln die </a:t>
            </a:r>
            <a:r>
              <a:rPr lang="de-DE" dirty="0" err="1"/>
              <a:t>Vokalien</a:t>
            </a:r>
            <a:endParaRPr lang="de-DE" dirty="0"/>
          </a:p>
          <a:p>
            <a:pPr lvl="0"/>
            <a:r>
              <a:rPr lang="de-DE" dirty="0"/>
              <a:t>und lieben Blindtexte </a:t>
            </a:r>
          </a:p>
        </p:txBody>
      </p:sp>
    </p:spTree>
    <p:extLst>
      <p:ext uri="{BB962C8B-B14F-4D97-AF65-F5344CB8AC3E}">
        <p14:creationId xmlns:p14="http://schemas.microsoft.com/office/powerpoint/2010/main" val="4201953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C1B2466-95F9-4851-8A01-A8B2F18E31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0144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8E66A55-5F2C-4277-85E6-7507ED40E5B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76DEF1-4DA8-4095-95B9-B6DDC95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FARBVARIANTE UND STÖRER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FDB1E67-1BFA-44F5-81A7-FB5BB25070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5B8B89-5FB9-4210-A16D-1911D4F09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/>
          <a:p>
            <a:pPr lvl="0"/>
            <a:r>
              <a:rPr lang="de-DE" dirty="0"/>
              <a:t>Weit hinten, hinter den Wortbergen, </a:t>
            </a:r>
            <a:br>
              <a:rPr lang="de-DE" dirty="0"/>
            </a:br>
            <a:r>
              <a:rPr lang="de-DE" dirty="0"/>
              <a:t>fern der Länder </a:t>
            </a:r>
            <a:r>
              <a:rPr lang="de-DE" dirty="0" err="1"/>
              <a:t>Vokalien</a:t>
            </a:r>
            <a:r>
              <a:rPr lang="de-DE" dirty="0"/>
              <a:t> und</a:t>
            </a:r>
            <a:br>
              <a:rPr lang="de-DE" dirty="0"/>
            </a:br>
            <a:r>
              <a:rPr lang="de-DE" dirty="0" err="1"/>
              <a:t>Konsonantien</a:t>
            </a:r>
            <a:r>
              <a:rPr lang="de-DE" dirty="0"/>
              <a:t> leben die Blindtexte.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Eines Tages aber beschloss eine kleine Zeile Blindtext …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5CC043-FD62-4F4E-9C2D-10C9DF93D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7788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531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DATA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de-DE" dirty="0"/>
              <a:t>@</a:t>
            </a:r>
            <a:r>
              <a:rPr lang="de-DE" dirty="0" err="1"/>
              <a:t>Override</a:t>
            </a:r>
            <a:endParaRPr lang="de-DE" dirty="0"/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/>
              <a:t>update(</a:t>
            </a:r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subject</a:t>
            </a:r>
            <a:r>
              <a:rPr lang="de-DE" dirty="0"/>
              <a:t> {</a:t>
            </a:r>
          </a:p>
          <a:p>
            <a:pPr lvl="0"/>
            <a:r>
              <a:rPr lang="de-DE" b="1" dirty="0">
                <a:solidFill>
                  <a:srgbClr val="010180"/>
                </a:solidFill>
              </a:rPr>
              <a:t>    </a:t>
            </a:r>
            <a:r>
              <a:rPr lang="de-DE" b="1" dirty="0" err="1">
                <a:solidFill>
                  <a:srgbClr val="010180"/>
                </a:solidFill>
              </a:rPr>
              <a:t>if</a:t>
            </a:r>
            <a:r>
              <a:rPr lang="de-DE" dirty="0"/>
              <a:t>(</a:t>
            </a:r>
            <a:r>
              <a:rPr lang="de-DE" b="1" dirty="0" err="1">
                <a:solidFill>
                  <a:srgbClr val="010180"/>
                </a:solidFill>
              </a:rPr>
              <a:t>this.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/>
              <a:t> == </a:t>
            </a:r>
            <a:r>
              <a:rPr lang="de-DE" dirty="0" err="1"/>
              <a:t>subject</a:t>
            </a:r>
            <a:r>
              <a:rPr lang="de-DE" dirty="0"/>
              <a:t>)</a:t>
            </a:r>
          </a:p>
          <a:p>
            <a:pPr lvl="0"/>
            <a:r>
              <a:rPr lang="de-DE" dirty="0"/>
              <a:t>			</a:t>
            </a:r>
            <a:r>
              <a:rPr lang="de-DE" dirty="0" err="1"/>
              <a:t>show</a:t>
            </a:r>
            <a:r>
              <a:rPr lang="de-DE" dirty="0"/>
              <a:t>();}</a:t>
            </a:r>
          </a:p>
          <a:p>
            <a:pPr lvl="0"/>
            <a:endParaRPr lang="de-DE" b="1" dirty="0">
              <a:solidFill>
                <a:srgbClr val="010180"/>
              </a:solidFill>
            </a:endParaRPr>
          </a:p>
          <a:p>
            <a:pPr lvl="0"/>
            <a:r>
              <a:rPr lang="de-DE" b="1" dirty="0" err="1">
                <a:solidFill>
                  <a:srgbClr val="010180"/>
                </a:solidFill>
              </a:rPr>
              <a:t>public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b="1" dirty="0" err="1">
                <a:solidFill>
                  <a:srgbClr val="010180"/>
                </a:solidFill>
              </a:rPr>
              <a:t>void</a:t>
            </a:r>
            <a:r>
              <a:rPr lang="de-DE" b="1" dirty="0">
                <a:solidFill>
                  <a:srgbClr val="010180"/>
                </a:solidFill>
              </a:rPr>
              <a:t> </a:t>
            </a:r>
            <a:r>
              <a:rPr lang="de-DE" dirty="0" err="1"/>
              <a:t>show</a:t>
            </a:r>
            <a:r>
              <a:rPr lang="de-DE" dirty="0"/>
              <a:t>(){</a:t>
            </a:r>
          </a:p>
          <a:p>
            <a:pPr lvl="0"/>
            <a:r>
              <a:rPr lang="de-DE" dirty="0"/>
              <a:t>	String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660E7A"/>
                </a:solidFill>
              </a:rPr>
              <a:t>subject</a:t>
            </a:r>
            <a:r>
              <a:rPr lang="de-DE" dirty="0" err="1"/>
              <a:t>.getData</a:t>
            </a:r>
            <a:r>
              <a:rPr lang="de-DE" dirty="0"/>
              <a:t>();    	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received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"======================="</a:t>
            </a:r>
            <a:r>
              <a:rPr lang="de-DE" dirty="0"/>
              <a:t>);   </a:t>
            </a:r>
          </a:p>
          <a:p>
            <a:pPr lvl="0"/>
            <a:r>
              <a:rPr lang="de-DE" dirty="0"/>
              <a:t>	</a:t>
            </a:r>
            <a:r>
              <a:rPr lang="de-DE" dirty="0" err="1"/>
              <a:t>System.</a:t>
            </a:r>
            <a:r>
              <a:rPr lang="de-DE" b="1" dirty="0" err="1">
                <a:solidFill>
                  <a:srgbClr val="660E7A"/>
                </a:solidFill>
              </a:rPr>
              <a:t>out</a:t>
            </a:r>
            <a:r>
              <a:rPr lang="de-DE" dirty="0" err="1"/>
              <a:t>.printf</a:t>
            </a:r>
            <a:r>
              <a:rPr lang="de-DE" dirty="0"/>
              <a:t>(</a:t>
            </a:r>
            <a:r>
              <a:rPr lang="de-DE" b="1" dirty="0">
                <a:solidFill>
                  <a:srgbClr val="008000"/>
                </a:solidFill>
              </a:rPr>
              <a:t>"New </a:t>
            </a:r>
            <a:r>
              <a:rPr lang="de-DE" b="1" dirty="0" err="1">
                <a:solidFill>
                  <a:srgbClr val="008000"/>
                </a:solidFill>
              </a:rPr>
              <a:t>Subject</a:t>
            </a:r>
            <a:r>
              <a:rPr lang="de-DE" b="1" dirty="0">
                <a:solidFill>
                  <a:srgbClr val="008000"/>
                </a:solidFill>
              </a:rPr>
              <a:t>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: " + </a:t>
            </a:r>
            <a:r>
              <a:rPr lang="de-DE" b="1" dirty="0" err="1">
                <a:solidFill>
                  <a:srgbClr val="008000"/>
                </a:solidFill>
              </a:rPr>
              <a:t>data</a:t>
            </a:r>
            <a:r>
              <a:rPr lang="de-DE" b="1" dirty="0">
                <a:solidFill>
                  <a:srgbClr val="008000"/>
                </a:solidFill>
              </a:rPr>
              <a:t> + "</a:t>
            </a:r>
            <a:r>
              <a:rPr lang="de-DE" b="1" dirty="0">
                <a:solidFill>
                  <a:srgbClr val="010180"/>
                </a:solidFill>
              </a:rPr>
              <a:t>\n</a:t>
            </a:r>
            <a:r>
              <a:rPr lang="de-DE" b="1" dirty="0">
                <a:solidFill>
                  <a:srgbClr val="008000"/>
                </a:solidFill>
              </a:rPr>
              <a:t>"</a:t>
            </a:r>
            <a:r>
              <a:rPr lang="de-DE" dirty="0"/>
              <a:t>);}</a:t>
            </a:r>
          </a:p>
        </p:txBody>
      </p:sp>
    </p:spTree>
    <p:extLst>
      <p:ext uri="{BB962C8B-B14F-4D97-AF65-F5344CB8AC3E}">
        <p14:creationId xmlns:p14="http://schemas.microsoft.com/office/powerpoint/2010/main" val="1151029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013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GANZ HELLER FARBVARIANTE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C3F87F-54AE-44E2-AB1D-AE0208D3BB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leben die Blindtexte.</a:t>
            </a:r>
          </a:p>
          <a:p>
            <a:pPr lvl="0"/>
            <a:r>
              <a:rPr lang="de-DE" dirty="0"/>
              <a:t>Abgeschieden wohnen sie in Buchstabhausen an der Küste des Semantik, eines großen Sprachozeans. 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 werden die Blindtexte beherrscht – ein geradezu unorthographisches Leben.</a:t>
            </a:r>
          </a:p>
          <a:p>
            <a:pPr lvl="0"/>
            <a:r>
              <a:rPr lang="de-DE" b="1" dirty="0"/>
              <a:t>Eines Tages aber beschloss eine kleine Zeile Blindtext ...</a:t>
            </a:r>
          </a:p>
        </p:txBody>
      </p:sp>
    </p:spTree>
    <p:extLst>
      <p:ext uri="{BB962C8B-B14F-4D97-AF65-F5344CB8AC3E}">
        <p14:creationId xmlns:p14="http://schemas.microsoft.com/office/powerpoint/2010/main" val="300664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CF2F02F-2CA0-4A0B-A9DC-2D6ABAD9E7C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8150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FFD9D31-7BDA-4BD4-B135-1C858AD881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A2CA632-9494-407B-9CB5-A282992ED81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23963"/>
            <a:ext cx="12193588" cy="274002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3803F8C-6E06-4B15-AAD2-09250D49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1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EFDC59-E357-46BB-B387-1374F106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C53520-652B-4F50-9FF9-8F5F9F824B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322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5583318-BDA7-4F3B-8FE0-B702F19273C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28947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5D2E7CD-A3A1-4E6D-9966-B6AC493824D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8F30E9F8-440F-44E0-B52D-AB1EBF06B4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21A8E2-A8D0-4F5A-849C-3B94D4ED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FOLIE MIT BILD</a:t>
            </a:r>
            <a:br>
              <a:rPr lang="de-DE" dirty="0"/>
            </a:br>
            <a:r>
              <a:rPr lang="de-DE" dirty="0"/>
              <a:t>UND TEXT Variante 2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96B343-350F-47E4-AA54-7AC3713E7F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0F313F-B111-4B8D-BBD1-7B1D0C407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Weit hinten, hinter den Wortbergen, fern der Länder </a:t>
            </a:r>
            <a:r>
              <a:rPr lang="de-DE" dirty="0" err="1"/>
              <a:t>Vokalien</a:t>
            </a:r>
            <a:r>
              <a:rPr lang="de-DE" dirty="0"/>
              <a:t> und </a:t>
            </a:r>
            <a:r>
              <a:rPr lang="de-DE" dirty="0" err="1"/>
              <a:t>Konsonantien</a:t>
            </a:r>
            <a:r>
              <a:rPr lang="de-DE" dirty="0"/>
              <a:t> leben die Blindtexte. Abgeschieden wohnen sie in Buchstabhausen an der Küste des Semantik, eines großen Sprachozeans.</a:t>
            </a:r>
          </a:p>
          <a:p>
            <a:pPr lvl="0"/>
            <a:r>
              <a:rPr lang="de-DE" dirty="0"/>
              <a:t>Ein kleines Bächlein namens Duden fließt durch ihren Ort und versorgt sie mit den nötigen </a:t>
            </a:r>
            <a:r>
              <a:rPr lang="de-DE" dirty="0" err="1"/>
              <a:t>Regelialien</a:t>
            </a:r>
            <a:r>
              <a:rPr lang="de-DE" dirty="0"/>
              <a:t>.</a:t>
            </a:r>
          </a:p>
          <a:p>
            <a:pPr lvl="0"/>
            <a:r>
              <a:rPr lang="de-DE" dirty="0"/>
              <a:t>Es ist ein </a:t>
            </a:r>
            <a:r>
              <a:rPr lang="de-DE" dirty="0" err="1"/>
              <a:t>paradiesmatisches</a:t>
            </a:r>
            <a:r>
              <a:rPr lang="de-DE" dirty="0"/>
              <a:t> Land, in dem einem gebratene Satzteile in den Mund fliegen. Nicht einmal von der allmächtigen Interpunktion.</a:t>
            </a:r>
          </a:p>
          <a:p>
            <a:pPr lvl="0"/>
            <a:endParaRPr lang="de-DE" dirty="0"/>
          </a:p>
        </p:txBody>
      </p:sp>
      <p:pic>
        <p:nvPicPr>
          <p:cNvPr id="12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90D5458-F8A8-494B-943D-F02C7BC3E1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8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84" imgH="385" progId="TCLayout.ActiveDocument.1">
                  <p:embed/>
                </p:oleObj>
              </mc:Choice>
              <mc:Fallback>
                <p:oleObj name="think-cell Folie" r:id="rId3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8772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CC87A1-D845-4ED0-A207-15D69AD058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3" y="3033713"/>
            <a:ext cx="5112545" cy="3095624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F130903-B9C4-4446-936B-3426A23B1ED8}"/>
              </a:ext>
            </a:extLst>
          </p:cNvPr>
          <p:cNvGrpSpPr/>
          <p:nvPr/>
        </p:nvGrpSpPr>
        <p:grpSpPr>
          <a:xfrm>
            <a:off x="947738" y="1946734"/>
            <a:ext cx="5149055" cy="3072359"/>
            <a:chOff x="1493520" y="3209379"/>
            <a:chExt cx="4755674" cy="3072359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6D5F1A82-A5F7-4B2F-ADE4-641B8D7569D2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0A3A68F3-331F-48BE-8F58-553DE9BCCDDD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9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367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B1089D6-FC1D-4308-A219-FC37C390DA5F}"/>
              </a:ext>
            </a:extLst>
          </p:cNvPr>
          <p:cNvGrpSpPr/>
          <p:nvPr/>
        </p:nvGrpSpPr>
        <p:grpSpPr>
          <a:xfrm>
            <a:off x="1341120" y="3056979"/>
            <a:ext cx="4755674" cy="3072359"/>
            <a:chOff x="1493520" y="3209379"/>
            <a:chExt cx="4755674" cy="3072359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0398E6F7-648D-4D29-A34E-DB29DD05A168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EBD88B2C-0EB1-49E2-B1EC-1712278CA660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62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Zur Erinnerung – ein einfacher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TicketMachineTest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noDiscountLessThan10Visits()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given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MembershipCard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LocalDate.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(1970, 5, 22));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.setNumberOfVisits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createTicketMachine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when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</a:rPr>
              <a:t>ticketMachine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.displayTicketPrice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"DISCOUNT"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</a:rPr>
              <a:t>card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// then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"please pay 10,00"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i="1" dirty="0">
                <a:solidFill>
                  <a:srgbClr val="6A3E3E"/>
                </a:solidFill>
                <a:latin typeface="Consolas" panose="020B0609020204030204" pitchFamily="49" charset="0"/>
              </a:rPr>
              <a:t>display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194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29936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F243D0-5CD3-473A-B9EA-448F4C5C1A00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3BFB58-270A-423B-BCF0-A0B2C45AE93D}"/>
              </a:ext>
            </a:extLst>
          </p:cNvPr>
          <p:cNvSpPr/>
          <p:nvPr/>
        </p:nvSpPr>
        <p:spPr>
          <a:xfrm rot="10800000">
            <a:off x="5340236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C3A86C3-B41B-4C49-8704-4D76A3C938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99577" y="2675396"/>
            <a:ext cx="5112543" cy="2750044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3689925-3C9A-4235-872D-4969DA02E52F}"/>
              </a:ext>
            </a:extLst>
          </p:cNvPr>
          <p:cNvGrpSpPr/>
          <p:nvPr/>
        </p:nvGrpSpPr>
        <p:grpSpPr>
          <a:xfrm>
            <a:off x="7563960" y="3392259"/>
            <a:ext cx="3640659" cy="3072359"/>
            <a:chOff x="1493520" y="3209379"/>
            <a:chExt cx="4755674" cy="3072359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25CE7AE-4B4B-45EA-AE8F-EC3A2A05919F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3209379"/>
              <a:ext cx="4755674" cy="7694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spAutoFit/>
            </a:bodyPr>
            <a:lstStyle>
              <a:lvl1pPr marL="0" marR="0" indent="0" algn="l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  <a:defRPr lang="de-DE" sz="2500" b="0" i="0" u="none" strike="noStrike" cap="all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</a:lstStyle>
            <a:p>
              <a:pPr algn="ctr"/>
              <a:r>
                <a:rPr lang="de-DE" kern="0" dirty="0"/>
                <a:t>Apfel </a:t>
              </a:r>
              <a:br>
                <a:rPr lang="de-DE" kern="0" dirty="0"/>
              </a:br>
              <a:r>
                <a:rPr lang="de-DE" kern="0" dirty="0"/>
                <a:t>ist Gesund!</a:t>
              </a: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A8A16760-903C-494B-8D6E-4487B4078E33}"/>
                </a:ext>
              </a:extLst>
            </p:cNvPr>
            <p:cNvSpPr txBox="1">
              <a:spLocks/>
            </p:cNvSpPr>
            <p:nvPr/>
          </p:nvSpPr>
          <p:spPr>
            <a:xfrm>
              <a:off x="1493520" y="4328160"/>
              <a:ext cx="4755674" cy="19535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25560" rIns="0" bIns="0" anchor="t" anchorCtr="0" compatLnSpc="1"/>
            <a:lstStyle>
              <a:lvl1pPr marL="0" marR="0" indent="0" algn="l" defTabSz="720725" rtl="0" hangingPunct="0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tabLst/>
                <a:defRPr lang="de-DE" sz="1800" b="0" i="0" u="none" strike="noStrike" baseline="0">
                  <a:ln>
                    <a:noFill/>
                  </a:ln>
                  <a:solidFill>
                    <a:schemeClr val="tx1"/>
                  </a:solidFill>
                  <a:latin typeface="Arial" pitchFamily="18"/>
                  <a:cs typeface="Arial" pitchFamily="18"/>
                </a:defRPr>
              </a:lvl1pPr>
              <a:lvl2pPr marL="1793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57188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938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87"/>
                </a:spcAft>
                <a:buFont typeface="Symbol" panose="05050102010706020507" pitchFamily="18" charset="2"/>
                <a:buChar char="·"/>
                <a:defRPr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kern="0" dirty="0"/>
                <a:t>Roter Apfel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530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0265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373202C-0E85-4461-8353-035947C9FDF7}"/>
              </a:ext>
            </a:extLst>
          </p:cNvPr>
          <p:cNvSpPr/>
          <p:nvPr/>
        </p:nvSpPr>
        <p:spPr>
          <a:xfrm>
            <a:off x="8985613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5FAB797-B87C-4848-853A-589D763E82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47738" y="1946732"/>
            <a:ext cx="7307262" cy="4182603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1B63F71-11D1-4178-9433-39E45811DA8F}"/>
              </a:ext>
            </a:extLst>
          </p:cNvPr>
          <p:cNvSpPr txBox="1">
            <a:spLocks/>
          </p:cNvSpPr>
          <p:nvPr/>
        </p:nvSpPr>
        <p:spPr>
          <a:xfrm>
            <a:off x="9763761" y="5039360"/>
            <a:ext cx="1445578" cy="10899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R="0" indent="0" defTabSz="720725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b="0" i="0" u="none" strike="noStrike" baseline="0">
                <a:ln>
                  <a:noFill/>
                </a:ln>
                <a:latin typeface="Arial" pitchFamily="18"/>
                <a:cs typeface="Arial" pitchFamily="18"/>
              </a:defRPr>
            </a:lvl1pPr>
            <a:lvl2pPr marL="1793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2pPr>
            <a:lvl3pPr marL="357188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3pPr>
            <a:lvl4pPr marL="5365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4pPr>
            <a:lvl5pPr marL="714375" indent="-179388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b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de-DE" dirty="0"/>
              <a:t>Roter Apfel</a:t>
            </a:r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F2DC7D7F-3328-4D0B-AB3D-B8AC30E22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16635AE-0BE4-418F-A6F5-FF509ADF643C}"/>
              </a:ext>
            </a:extLst>
          </p:cNvPr>
          <p:cNvSpPr txBox="1">
            <a:spLocks/>
          </p:cNvSpPr>
          <p:nvPr/>
        </p:nvSpPr>
        <p:spPr>
          <a:xfrm>
            <a:off x="9763761" y="3614921"/>
            <a:ext cx="1482090" cy="11541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R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latin typeface="Arial" pitchFamily="18"/>
                <a:cs typeface="Arial" pitchFamily="18"/>
              </a:defRPr>
            </a:lvl1pPr>
          </a:lstStyle>
          <a:p>
            <a:r>
              <a:rPr lang="de-DE" dirty="0"/>
              <a:t>Apfel </a:t>
            </a:r>
            <a:br>
              <a:rPr lang="de-DE" dirty="0"/>
            </a:br>
            <a:r>
              <a:rPr lang="de-DE" dirty="0"/>
              <a:t>ist Gesund!</a:t>
            </a:r>
          </a:p>
        </p:txBody>
      </p:sp>
    </p:spTree>
    <p:extLst>
      <p:ext uri="{BB962C8B-B14F-4D97-AF65-F5344CB8AC3E}">
        <p14:creationId xmlns:p14="http://schemas.microsoft.com/office/powerpoint/2010/main" val="1982687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1513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81105E8-5E28-4021-9BBD-1F579DB7F8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031A1A-4944-4E71-A4E8-DF91D488460E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7C5187-09E5-41F1-ACD6-FE83295297E6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E84164-0D6F-499B-AE8D-C30748EA9EB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8F149DC-631F-44B9-9CB7-50E9806E96BF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071451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566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8D66839-84EB-4FA9-B0BA-6D2926A51D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2B6F72-64A9-421B-BC49-3EED06B3A21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AF5509-C49E-4A23-AB4E-0D6AA950F145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5AF6F6-33AD-48B3-B3C9-9B30676473F9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B1980-DBE2-497F-85DF-0B03765DE0C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081BE7-243D-438B-A9DE-50C4876E770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8E16904-D2AF-4311-8793-0D4B469E8308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1BF106-8E7C-4053-A9E4-C8DEC355F04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CC37E2-BD9B-4F96-931B-66949BC46F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C54DE-29E7-481E-85FA-14B567FBB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4AC89-4865-4EA0-8176-5C9597C075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34857D-D1F2-4981-99C3-F048BF40D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D626A03-DC9E-4E6D-BAC1-408CC6418882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F3B491-2AED-47B2-981D-E6EBD59A93AB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2474365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490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CDFB021-4FC6-408F-855E-9DA941B57D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13A3DE-EB44-4885-B3F8-3471132B28ED}"/>
              </a:ext>
            </a:extLst>
          </p:cNvPr>
          <p:cNvSpPr/>
          <p:nvPr/>
        </p:nvSpPr>
        <p:spPr>
          <a:xfrm>
            <a:off x="1338645" y="2342104"/>
            <a:ext cx="9468000" cy="3402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BC4F29B-531D-461E-A875-CD8D56B397ED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8BB93B-FFB9-40E7-AEC6-988E2BD2F0C1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0D80EE-EF82-42E1-BD1B-0A30903A1976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7D25CC-C620-48E9-B1CF-32A2C0C4592D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CDD70C9-BB73-441A-8B1B-8736E102766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4E3E9-0555-4F7F-88B8-D760F24979C8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9590EE-B758-410B-865B-4B63BB55835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DE10E5-1AF8-408F-99DB-8406A1EC0C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99469B6-EE26-4C05-8412-CBDE947F5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93A725-3E53-42C7-9E7B-65DCB59E3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E7D474-D7C5-4B94-A237-74E3D2C73C29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BCD5CB7-6433-4EEF-B9E4-A742C740843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425090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2643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EDFEE73-8DD0-4A87-B8FD-808787B260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95696-766C-4C27-8EF3-F70372EA357B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Apfel ist Gesund!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B9E31A-2C94-4A87-961C-E11E132B2E80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>
                <a:solidFill>
                  <a:schemeClr val="bg1"/>
                </a:solidFill>
              </a:rPr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3765698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9196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8" name="Picture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C20A542-C62A-4A84-87CB-9BE31A9EEF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24000"/>
            <a:ext cx="12193588" cy="5634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6E41F24-F405-4D85-8264-3A272F689EC3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2608DE-33D3-4A9E-AB48-3ADB9FC39DD8}"/>
              </a:ext>
            </a:extLst>
          </p:cNvPr>
          <p:cNvSpPr/>
          <p:nvPr/>
        </p:nvSpPr>
        <p:spPr>
          <a:xfrm rot="10800000">
            <a:off x="8985613" y="2757953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5ABBA4-5892-4E82-A690-6C0ECAFE45D4}"/>
              </a:ext>
            </a:extLst>
          </p:cNvPr>
          <p:cNvGrpSpPr/>
          <p:nvPr/>
        </p:nvGrpSpPr>
        <p:grpSpPr>
          <a:xfrm>
            <a:off x="-310915" y="692467"/>
            <a:ext cx="4701499" cy="7389994"/>
            <a:chOff x="-310915" y="692467"/>
            <a:chExt cx="4701499" cy="7389994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B0D2DC-17B5-4FE7-BA8F-96249124F7E7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5439910-636D-4A38-8388-3E64EF5E6E7A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DE7A86D-238E-4B27-9ACD-CC11ACF8807A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13779E2-E355-4DCE-97BC-E42AB70D98F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3B2561-B43C-4865-BC08-2392A3AEC8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7A60D5D-6331-4DCA-A756-322CF94ED9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B87818B-F7E4-47ED-8299-3E0F58CEB8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F59ED86-B10F-4717-BC15-0AF77F017BFF}"/>
              </a:ext>
            </a:extLst>
          </p:cNvPr>
          <p:cNvSpPr txBox="1">
            <a:spLocks/>
          </p:cNvSpPr>
          <p:nvPr/>
        </p:nvSpPr>
        <p:spPr>
          <a:xfrm>
            <a:off x="947739" y="3500646"/>
            <a:ext cx="10261599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pPr algn="ctr"/>
            <a:r>
              <a:rPr lang="de-DE" kern="0" dirty="0"/>
              <a:t>Apfel ist Gesund!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80CA0C7-5105-47F5-9205-A0792F94E69D}"/>
              </a:ext>
            </a:extLst>
          </p:cNvPr>
          <p:cNvSpPr txBox="1">
            <a:spLocks/>
          </p:cNvSpPr>
          <p:nvPr/>
        </p:nvSpPr>
        <p:spPr>
          <a:xfrm>
            <a:off x="947738" y="4074160"/>
            <a:ext cx="10261600" cy="1953578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  <a:lvl2pPr marL="1793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kern="0" dirty="0"/>
              <a:t>Roter Apfel</a:t>
            </a:r>
          </a:p>
        </p:txBody>
      </p:sp>
    </p:spTree>
    <p:extLst>
      <p:ext uri="{BB962C8B-B14F-4D97-AF65-F5344CB8AC3E}">
        <p14:creationId xmlns:p14="http://schemas.microsoft.com/office/powerpoint/2010/main" val="10404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Sicherheitsnetz in komplexen </a:t>
            </a:r>
            <a:r>
              <a:rPr lang="de-DE" dirty="0" err="1">
                <a:solidFill>
                  <a:schemeClr val="bg2"/>
                </a:solidFill>
              </a:rPr>
              <a:t>legacy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systemen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Legacy System kennzeichnen sich häufig durch fehlende oder zu wenig Tests aus.</a:t>
            </a:r>
          </a:p>
          <a:p>
            <a:pPr lvl="0"/>
            <a:r>
              <a:rPr lang="de-DE" dirty="0"/>
              <a:t>Gleichzeitig eine hohe Komplexität.</a:t>
            </a:r>
          </a:p>
          <a:p>
            <a:pPr lvl="0"/>
            <a:r>
              <a:rPr lang="de-DE" dirty="0"/>
              <a:t>Gleichzeitig ein komplexes Softwaredesign, welches das Erstellen von Tests nicht begünstigt.</a:t>
            </a:r>
          </a:p>
          <a:p>
            <a:pPr lvl="0"/>
            <a:endParaRPr lang="de-DE" dirty="0"/>
          </a:p>
          <a:p>
            <a:pPr lvl="0"/>
            <a:r>
              <a:rPr lang="de-DE" b="1" dirty="0"/>
              <a:t>Der </a:t>
            </a:r>
            <a:r>
              <a:rPr lang="de-DE" b="1" dirty="0">
                <a:solidFill>
                  <a:schemeClr val="accent6"/>
                </a:solidFill>
              </a:rPr>
              <a:t>Golden Master</a:t>
            </a:r>
            <a:r>
              <a:rPr lang="de-DE" b="1" dirty="0"/>
              <a:t> Ansatz bietet eine Möglichkeit ein Sicherheitsnetz einzuziehen.</a:t>
            </a:r>
          </a:p>
        </p:txBody>
      </p:sp>
    </p:spTree>
    <p:extLst>
      <p:ext uri="{BB962C8B-B14F-4D97-AF65-F5344CB8AC3E}">
        <p14:creationId xmlns:p14="http://schemas.microsoft.com/office/powerpoint/2010/main" val="171834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25D82-CE76-4F3D-A581-11EEFA87C12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25D82-CE76-4F3D-A581-11EEFA87C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84260EA-D31A-4CDE-A7A3-D93944C99C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07E4A14-9F1B-4BFC-BA89-31339BC5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0D9AE8-E371-4396-83A1-C5BA5A617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2AFFD-6546-4918-9D51-091BC71B5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de-DE" dirty="0"/>
              <a:t>Jede Interaktion mit externen System wird sehr detailliert protokolliert.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Gegen dieses Protokoll (=Golden Master) wird kontinuierlich getestet.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dirty="0"/>
              <a:t>Falls der Test okay ist, ist man sicher, dass die Applikation immer noch korrekt ist. </a:t>
            </a:r>
            <a:br>
              <a:rPr lang="de-DE" dirty="0"/>
            </a:br>
            <a:r>
              <a:rPr lang="de-DE" dirty="0"/>
              <a:t>Relativ zu vor den Änderungen</a:t>
            </a:r>
          </a:p>
          <a:p>
            <a:pPr lvl="0"/>
            <a:r>
              <a:rPr lang="de-DE" dirty="0">
                <a:sym typeface="Wingdings" panose="05000000000000000000" pitchFamily="2" charset="2"/>
              </a:rPr>
              <a:t> = Sicherheitsnetz</a:t>
            </a:r>
            <a:endParaRPr lang="de-DE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6FC611-F4BA-4C7B-9D1A-E929BF509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3136069"/>
          </a:xfrm>
        </p:spPr>
        <p:txBody>
          <a:bodyPr/>
          <a:lstStyle/>
          <a:p>
            <a:pPr lvl="0"/>
            <a:r>
              <a:rPr lang="de-DE" dirty="0"/>
              <a:t>Konsolenausgabe</a:t>
            </a:r>
          </a:p>
          <a:p>
            <a:pPr lvl="0"/>
            <a:r>
              <a:rPr lang="de-DE" dirty="0"/>
              <a:t>Aufrufe über das Netzwerk</a:t>
            </a:r>
          </a:p>
          <a:p>
            <a:pPr lvl="0"/>
            <a:r>
              <a:rPr lang="de-DE" dirty="0"/>
              <a:t>Aufrufe (und Änderungen) auf der Datenbank</a:t>
            </a:r>
          </a:p>
          <a:p>
            <a:pPr lvl="0"/>
            <a:r>
              <a:rPr lang="de-DE" dirty="0"/>
              <a:t>Systemprotokolldateien</a:t>
            </a:r>
          </a:p>
          <a:p>
            <a:pPr lvl="0"/>
            <a:r>
              <a:rPr lang="de-DE" dirty="0"/>
              <a:t>Geldtransferanweisungen</a:t>
            </a:r>
          </a:p>
          <a:p>
            <a:pPr lvl="0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241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Einfacher Golden </a:t>
            </a:r>
            <a:r>
              <a:rPr lang="de-DE" dirty="0" err="1"/>
              <a:t>master</a:t>
            </a:r>
            <a:r>
              <a:rPr lang="de-DE" dirty="0"/>
              <a:t> – Fizz Buzz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FizzBuzz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nn-NO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nn-NO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++, System.</a:t>
            </a:r>
            <a:r>
              <a:rPr lang="nn-NO" sz="12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 == 0 ||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 == 0 ?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3)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"fizz"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+ ((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% 5) == 0 ?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"buzz"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;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2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FizzBuzz's</a:t>
            </a:r>
            <a:r>
              <a:rPr 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endParaRPr lang="en-US" sz="12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.\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\golden-master-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fizzbuzz</a:t>
            </a:r>
            <a:endParaRPr lang="en-US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2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7738" y="1946734"/>
            <a:ext cx="10261600" cy="384721"/>
          </a:xfrm>
        </p:spPr>
        <p:txBody>
          <a:bodyPr/>
          <a:lstStyle/>
          <a:p>
            <a:r>
              <a:rPr lang="de-DE" dirty="0">
                <a:solidFill>
                  <a:schemeClr val="accent6"/>
                </a:solidFill>
              </a:rPr>
              <a:t>Was sind </a:t>
            </a:r>
            <a:r>
              <a:rPr lang="de-DE" dirty="0" err="1">
                <a:solidFill>
                  <a:schemeClr val="accent6"/>
                </a:solidFill>
              </a:rPr>
              <a:t>seams</a:t>
            </a:r>
            <a:r>
              <a:rPr lang="de-DE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de-DE" dirty="0"/>
              <a:t>Ein „</a:t>
            </a:r>
            <a:r>
              <a:rPr lang="de-DE" b="1" dirty="0" err="1">
                <a:solidFill>
                  <a:schemeClr val="accent6"/>
                </a:solidFill>
              </a:rPr>
              <a:t>seam</a:t>
            </a:r>
            <a:r>
              <a:rPr lang="de-DE" dirty="0"/>
              <a:t>“ ist eine Nahtstelle, die aufgetrennt werden kann.</a:t>
            </a:r>
          </a:p>
          <a:p>
            <a:pPr lvl="0"/>
            <a:r>
              <a:rPr lang="de-DE" dirty="0"/>
              <a:t>Im Code ist sind es Stellen, um z.B. Informationen abzugreifen oder ein besonderes Verhalten einzuführen.</a:t>
            </a:r>
          </a:p>
          <a:p>
            <a:pPr lvl="0"/>
            <a:r>
              <a:rPr lang="de-DE" dirty="0"/>
              <a:t>Häufig bei Golden Master müssen wir non-invasive Codeänderungen einführen, damit wir an interessante Informationen kommen.</a:t>
            </a:r>
          </a:p>
          <a:p>
            <a:pPr lvl="0"/>
            <a:r>
              <a:rPr lang="de-DE" dirty="0"/>
              <a:t>Speziell in komplexen Fällen führen wir </a:t>
            </a:r>
            <a:r>
              <a:rPr lang="de-DE" dirty="0" err="1"/>
              <a:t>seams</a:t>
            </a:r>
            <a:r>
              <a:rPr lang="de-DE" dirty="0"/>
              <a:t> ein, damit wir einen besseren Golden Master erstellen können. </a:t>
            </a:r>
            <a:r>
              <a:rPr lang="de-DE" b="1" dirty="0">
                <a:solidFill>
                  <a:schemeClr val="accent6"/>
                </a:solidFill>
              </a:rPr>
              <a:t>Später dienen diese </a:t>
            </a:r>
            <a:r>
              <a:rPr lang="de-DE" b="1" dirty="0" err="1">
                <a:solidFill>
                  <a:schemeClr val="accent6"/>
                </a:solidFill>
              </a:rPr>
              <a:t>seams</a:t>
            </a:r>
            <a:r>
              <a:rPr lang="de-DE" b="1" dirty="0">
                <a:solidFill>
                  <a:schemeClr val="accent6"/>
                </a:solidFill>
              </a:rPr>
              <a:t> als Ausgangspunkt um das Software Design zu verbessern</a:t>
            </a:r>
            <a:r>
              <a:rPr lang="de-DE" dirty="0"/>
              <a:t>.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76946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Seams</a:t>
            </a:r>
            <a:r>
              <a:rPr lang="de-DE" dirty="0"/>
              <a:t> und Golden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2558473"/>
            <a:ext cx="10261600" cy="3570865"/>
          </a:xfrm>
        </p:spPr>
        <p:txBody>
          <a:bodyPr/>
          <a:lstStyle/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"Hello User"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URL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URL(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"https://www.timeanddate.com/"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HttpURLConnection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.openConnection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.setRequestMethod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A00FF"/>
                </a:solidFill>
                <a:latin typeface="Consolas" panose="020B0609020204030204" pitchFamily="49" charset="0"/>
              </a:rPr>
              <a:t>"GET"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.setDoOutput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.getOutputStream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.flush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out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BufferedReader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InputStreamReader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.getInputStream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StringBuffer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.readLine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()) !=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.append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inputLine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in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6A3E3E"/>
                </a:solidFill>
                <a:latin typeface="Consolas" panose="020B0609020204030204" pitchFamily="49" charset="0"/>
              </a:rPr>
              <a:t>con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.disconnect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sz="1000" dirty="0">
              <a:latin typeface="Consolas" panose="020B0609020204030204" pitchFamily="49" charset="0"/>
            </a:endParaRP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"&lt;span id=\"</a:t>
            </a:r>
            <a:r>
              <a:rPr lang="en-US" sz="1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clk_hm</a:t>
            </a:r>
            <a:r>
              <a:rPr lang="en-US" sz="1000" b="1" dirty="0">
                <a:solidFill>
                  <a:srgbClr val="2A00FF"/>
                </a:solidFill>
                <a:latin typeface="Consolas" panose="020B0609020204030204" pitchFamily="49" charset="0"/>
              </a:rPr>
              <a:t>\"&gt;"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.indexOf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content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.substring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searchFor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+ 5));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"Bye"</a:t>
            </a:r>
            <a:r>
              <a:rPr lang="en-US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4E59DBC7-CF9D-4F1E-BCB4-A9969D616245}"/>
              </a:ext>
            </a:extLst>
          </p:cNvPr>
          <p:cNvSpPr/>
          <p:nvPr/>
        </p:nvSpPr>
        <p:spPr>
          <a:xfrm>
            <a:off x="8644254" y="1823455"/>
            <a:ext cx="3447474" cy="5080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excercise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/golden-master-seam/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47DD8DD-B9F5-4A4F-B4C6-729E451DCEEC}"/>
              </a:ext>
            </a:extLst>
          </p:cNvPr>
          <p:cNvSpPr txBox="1">
            <a:spLocks/>
          </p:cNvSpPr>
          <p:nvPr/>
        </p:nvSpPr>
        <p:spPr>
          <a:xfrm>
            <a:off x="7481772" y="2863162"/>
            <a:ext cx="4609956" cy="106405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85850C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01018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1D8748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sz="1800" b="1" kern="1200">
                <a:solidFill>
                  <a:srgbClr val="660E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goldenMasterTest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sz="10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create a golden master from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BuildSeamsInto's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r>
              <a:rPr 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 AND network communication</a:t>
            </a:r>
          </a:p>
          <a:p>
            <a:pPr algn="l"/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000" kern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952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igmrMIEo66wSRkl3lOk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1kQEejTyEMAO3Re6Rzk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Xv2CfPmN8Y3mYBMopWn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G0HcEGmkDn6jd7Kzr7W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2649</Words>
  <Application>Microsoft Office PowerPoint</Application>
  <PresentationFormat>Benutzerdefiniert</PresentationFormat>
  <Paragraphs>353</Paragraphs>
  <Slides>46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4" baseType="lpstr">
      <vt:lpstr>Arial</vt:lpstr>
      <vt:lpstr>Calibri</vt:lpstr>
      <vt:lpstr>Consolas</vt:lpstr>
      <vt:lpstr>Courier New</vt:lpstr>
      <vt:lpstr>Symbol</vt:lpstr>
      <vt:lpstr>Times New Roman</vt:lpstr>
      <vt:lpstr>2019 @ CAM Master</vt:lpstr>
      <vt:lpstr>think-cell Folie</vt:lpstr>
      <vt:lpstr>PowerPoint-Präsentation</vt:lpstr>
      <vt:lpstr>Was brauche ich damit ich code verbessern kann?</vt:lpstr>
      <vt:lpstr>Sicherheitsnetz</vt:lpstr>
      <vt:lpstr>Zur Erinnerung – ein einfacher unit-test</vt:lpstr>
      <vt:lpstr>Sicherheitsnetz in komplexen legacy systemen</vt:lpstr>
      <vt:lpstr>Golden master</vt:lpstr>
      <vt:lpstr>Einfacher Golden master – Fizz Buzz</vt:lpstr>
      <vt:lpstr>Was sind seams?</vt:lpstr>
      <vt:lpstr>Seams und Golden master</vt:lpstr>
      <vt:lpstr>Keypoints</vt:lpstr>
      <vt:lpstr>Pattern</vt:lpstr>
      <vt:lpstr>Pattern: Long method</vt:lpstr>
      <vt:lpstr>refactoring: extract method</vt:lpstr>
      <vt:lpstr>Extract method</vt:lpstr>
      <vt:lpstr>Pattern: Extract class</vt:lpstr>
      <vt:lpstr>Extract Classes</vt:lpstr>
      <vt:lpstr>Code Coverage</vt:lpstr>
      <vt:lpstr>Was sind Code Covage?</vt:lpstr>
      <vt:lpstr>Einfache Code Coverage</vt:lpstr>
      <vt:lpstr>Schreibe einen Unittest mithilfe von Code Coverage</vt:lpstr>
      <vt:lpstr>Vorteile und Vorteile</vt:lpstr>
      <vt:lpstr>Refactoring geleitet durch Code Coverage</vt:lpstr>
      <vt:lpstr>Pattern 2</vt:lpstr>
      <vt:lpstr>Alles Zusammen</vt:lpstr>
      <vt:lpstr>Golden Rose #1</vt:lpstr>
      <vt:lpstr>PowerPoint-Präsentation</vt:lpstr>
      <vt:lpstr>TITEL HEADLINE VERSAL</vt:lpstr>
      <vt:lpstr>FOLIE MIT FARBVARIANTE</vt:lpstr>
      <vt:lpstr>FOLIE MIT FARBVARIANTE</vt:lpstr>
      <vt:lpstr>FOLIE MIT BILD UND HEADLINE</vt:lpstr>
      <vt:lpstr>FOLIE MIT WICHTIGEM KASTEN</vt:lpstr>
      <vt:lpstr>FOLIE MIT FARBVARIANTE UND STÖRER</vt:lpstr>
      <vt:lpstr>FOLIE MIT DATA</vt:lpstr>
      <vt:lpstr>FOLIE MIT GANZ HELLER FARBVARIANTE</vt:lpstr>
      <vt:lpstr>FOLIE MIT BILD UND TEXT Variante 1</vt:lpstr>
      <vt:lpstr>FOLIE MIT BILD UND TEXT Variante 2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Michael Mai</cp:lastModifiedBy>
  <cp:revision>203</cp:revision>
  <dcterms:created xsi:type="dcterms:W3CDTF">2019-07-01T16:47:04Z</dcterms:created>
  <dcterms:modified xsi:type="dcterms:W3CDTF">2021-06-25T17:56:12Z</dcterms:modified>
</cp:coreProperties>
</file>